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HK Grotesk Bold" charset="1" panose="000008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jpeg" Type="http://schemas.openxmlformats.org/officeDocument/2006/relationships/image"/><Relationship Id="rId4" Target="../media/image33.jpe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08491" y="1028700"/>
            <a:ext cx="3884120" cy="8168720"/>
            <a:chOff x="0" y="0"/>
            <a:chExt cx="601752" cy="12655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1752" cy="1265549"/>
            </a:xfrm>
            <a:custGeom>
              <a:avLst/>
              <a:gdLst/>
              <a:ahLst/>
              <a:cxnLst/>
              <a:rect r="r" b="b" t="t" l="l"/>
              <a:pathLst>
                <a:path h="1265549" w="601752">
                  <a:moveTo>
                    <a:pt x="0" y="0"/>
                  </a:moveTo>
                  <a:lnTo>
                    <a:pt x="601752" y="0"/>
                  </a:lnTo>
                  <a:lnTo>
                    <a:pt x="601752" y="1265549"/>
                  </a:lnTo>
                  <a:lnTo>
                    <a:pt x="0" y="1265549"/>
                  </a:lnTo>
                  <a:close/>
                </a:path>
              </a:pathLst>
            </a:custGeom>
            <a:blipFill>
              <a:blip r:embed="rId2"/>
              <a:stretch>
                <a:fillRect l="-179847" t="-4053" r="-174805" b="-3997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9144000" y="1028700"/>
            <a:ext cx="4119721" cy="8168720"/>
            <a:chOff x="0" y="0"/>
            <a:chExt cx="638253" cy="12655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8253" cy="1265549"/>
            </a:xfrm>
            <a:custGeom>
              <a:avLst/>
              <a:gdLst/>
              <a:ahLst/>
              <a:cxnLst/>
              <a:rect r="r" b="b" t="t" l="l"/>
              <a:pathLst>
                <a:path h="1265549" w="638253">
                  <a:moveTo>
                    <a:pt x="0" y="0"/>
                  </a:moveTo>
                  <a:lnTo>
                    <a:pt x="638253" y="0"/>
                  </a:lnTo>
                  <a:lnTo>
                    <a:pt x="638253" y="1265549"/>
                  </a:lnTo>
                  <a:lnTo>
                    <a:pt x="0" y="1265549"/>
                  </a:lnTo>
                  <a:close/>
                </a:path>
              </a:pathLst>
            </a:custGeom>
            <a:blipFill>
              <a:blip r:embed="rId3"/>
              <a:stretch>
                <a:fillRect l="-153231" t="0" r="-99272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44047" y="3072319"/>
            <a:ext cx="8111731" cy="339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1"/>
              </a:lnSpc>
            </a:pPr>
            <a:r>
              <a:rPr lang="en-US" sz="7313" spc="-453" b="true">
                <a:solidFill>
                  <a:srgbClr val="2C160A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Have the NBA player roles changed between 1993-94 and 2023-24 seasons?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65956" y="6657048"/>
            <a:ext cx="5489822" cy="66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5"/>
              </a:lnSpc>
              <a:spcBef>
                <a:spcPct val="0"/>
              </a:spcBef>
            </a:pPr>
            <a:r>
              <a:rPr lang="en-US" b="true" sz="3911" spc="-129">
                <a:solidFill>
                  <a:srgbClr val="2C160A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Oktay Taha Ates, 2110427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-3979969"/>
            <a:ext cx="61912" cy="5008669"/>
          </a:xfrm>
          <a:prstGeom prst="line">
            <a:avLst/>
          </a:prstGeom>
          <a:ln cap="flat" w="123825">
            <a:solidFill>
              <a:srgbClr val="8E502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805122" y="4441777"/>
            <a:ext cx="10677756" cy="5125323"/>
          </a:xfrm>
          <a:custGeom>
            <a:avLst/>
            <a:gdLst/>
            <a:ahLst/>
            <a:cxnLst/>
            <a:rect r="r" b="b" t="t" l="l"/>
            <a:pathLst>
              <a:path h="5125323" w="10677756">
                <a:moveTo>
                  <a:pt x="0" y="0"/>
                </a:moveTo>
                <a:lnTo>
                  <a:pt x="10677756" y="0"/>
                </a:lnTo>
                <a:lnTo>
                  <a:pt x="10677756" y="5125323"/>
                </a:lnTo>
                <a:lnTo>
                  <a:pt x="0" y="5125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20564" y="116443"/>
            <a:ext cx="17538754" cy="912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8"/>
              </a:lnSpc>
              <a:spcBef>
                <a:spcPct val="0"/>
              </a:spcBef>
            </a:pPr>
            <a:r>
              <a:rPr lang="en-US" b="true" sz="5334" spc="165">
                <a:solidFill>
                  <a:srgbClr val="8E502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Statistic Averages of NBA players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9625" y="1404059"/>
            <a:ext cx="18677254" cy="277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004" indent="-377502" lvl="1">
              <a:lnSpc>
                <a:spcPts val="3077"/>
              </a:lnSpc>
              <a:buFont typeface="Arial"/>
              <a:buChar char="•"/>
            </a:pPr>
            <a:r>
              <a:rPr lang="en-US" b="true" sz="3497" spc="108">
                <a:solidFill>
                  <a:srgbClr val="2C160A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3PA (3P Attempts) and 3P% (3P Percentage) increased!</a:t>
            </a:r>
          </a:p>
          <a:p>
            <a:pPr algn="l">
              <a:lnSpc>
                <a:spcPts val="3077"/>
              </a:lnSpc>
            </a:pPr>
          </a:p>
          <a:p>
            <a:pPr algn="l">
              <a:lnSpc>
                <a:spcPts val="3077"/>
              </a:lnSpc>
            </a:pPr>
          </a:p>
          <a:p>
            <a:pPr algn="l" marL="755004" indent="-377502" lvl="1">
              <a:lnSpc>
                <a:spcPts val="3077"/>
              </a:lnSpc>
              <a:buFont typeface="Arial"/>
              <a:buChar char="•"/>
            </a:pPr>
            <a:r>
              <a:rPr lang="en-US" b="true" sz="3497" spc="108">
                <a:solidFill>
                  <a:srgbClr val="2C160A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3PAr (3P Attempt Rate) increased!</a:t>
            </a:r>
          </a:p>
          <a:p>
            <a:pPr algn="l">
              <a:lnSpc>
                <a:spcPts val="3077"/>
              </a:lnSpc>
            </a:pPr>
          </a:p>
          <a:p>
            <a:pPr algn="l">
              <a:lnSpc>
                <a:spcPts val="3077"/>
              </a:lnSpc>
            </a:pPr>
          </a:p>
          <a:p>
            <a:pPr algn="l" marL="755004" indent="-377502" lvl="1">
              <a:lnSpc>
                <a:spcPts val="3077"/>
              </a:lnSpc>
              <a:buFont typeface="Arial"/>
              <a:buChar char="•"/>
            </a:pPr>
            <a:r>
              <a:rPr lang="en-US" b="true" sz="3497" spc="108">
                <a:solidFill>
                  <a:srgbClr val="2C160A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Average a</a:t>
            </a:r>
            <a:r>
              <a:rPr lang="en-US" b="true" sz="3497" spc="108">
                <a:solidFill>
                  <a:srgbClr val="2C160A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ssists increased for centers and forwards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3813068" y="3473838"/>
            <a:ext cx="10661864" cy="5997299"/>
            <a:chOff x="0" y="0"/>
            <a:chExt cx="5852160" cy="3291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7399"/>
              <a:ext cx="1966214" cy="3243707"/>
            </a:xfrm>
            <a:custGeom>
              <a:avLst/>
              <a:gdLst/>
              <a:ahLst/>
              <a:cxnLst/>
              <a:rect r="r" b="b" t="t" l="l"/>
              <a:pathLst>
                <a:path h="3243707" w="1966214">
                  <a:moveTo>
                    <a:pt x="0" y="0"/>
                  </a:moveTo>
                  <a:lnTo>
                    <a:pt x="1966214" y="0"/>
                  </a:lnTo>
                  <a:lnTo>
                    <a:pt x="1966214" y="3243707"/>
                  </a:lnTo>
                  <a:lnTo>
                    <a:pt x="0" y="3243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66544" t="-7015" r="-98439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974723" y="17399"/>
              <a:ext cx="1981581" cy="3243707"/>
            </a:xfrm>
            <a:custGeom>
              <a:avLst/>
              <a:gdLst/>
              <a:ahLst/>
              <a:cxnLst/>
              <a:rect r="r" b="b" t="t" l="l"/>
              <a:pathLst>
                <a:path h="3243707" w="1981581">
                  <a:moveTo>
                    <a:pt x="1981581" y="3243707"/>
                  </a:moveTo>
                  <a:lnTo>
                    <a:pt x="0" y="3243707"/>
                  </a:lnTo>
                  <a:lnTo>
                    <a:pt x="0" y="0"/>
                  </a:lnTo>
                  <a:lnTo>
                    <a:pt x="1981581" y="0"/>
                  </a:lnTo>
                  <a:lnTo>
                    <a:pt x="1981581" y="3243707"/>
                  </a:lnTo>
                  <a:close/>
                </a:path>
              </a:pathLst>
            </a:custGeom>
            <a:blipFill>
              <a:blip r:embed="rId3"/>
              <a:stretch>
                <a:fillRect l="-133626" t="-5009" r="-99910" b="-30744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966337" y="17399"/>
              <a:ext cx="1885823" cy="3259074"/>
            </a:xfrm>
            <a:custGeom>
              <a:avLst/>
              <a:gdLst/>
              <a:ahLst/>
              <a:cxnLst/>
              <a:rect r="r" b="b" t="t" l="l"/>
              <a:pathLst>
                <a:path h="3259074" w="1885823">
                  <a:moveTo>
                    <a:pt x="1885823" y="3259074"/>
                  </a:moveTo>
                  <a:lnTo>
                    <a:pt x="0" y="3259074"/>
                  </a:lnTo>
                  <a:lnTo>
                    <a:pt x="0" y="0"/>
                  </a:lnTo>
                  <a:lnTo>
                    <a:pt x="1885823" y="0"/>
                  </a:lnTo>
                  <a:lnTo>
                    <a:pt x="1885823" y="3259074"/>
                  </a:lnTo>
                  <a:close/>
                </a:path>
              </a:pathLst>
            </a:custGeom>
            <a:blipFill>
              <a:blip r:embed="rId4"/>
              <a:stretch>
                <a:fillRect l="-81501" t="0" r="-13609" b="-94653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52160" cy="3291840"/>
            </a:xfrm>
            <a:custGeom>
              <a:avLst/>
              <a:gdLst/>
              <a:ahLst/>
              <a:cxnLst/>
              <a:rect r="r" b="b" t="t" l="l"/>
              <a:pathLst>
                <a:path h="3291840" w="5852160">
                  <a:moveTo>
                    <a:pt x="5852160" y="3291840"/>
                  </a:moveTo>
                  <a:lnTo>
                    <a:pt x="0" y="3291840"/>
                  </a:lnTo>
                  <a:lnTo>
                    <a:pt x="0" y="0"/>
                  </a:lnTo>
                  <a:lnTo>
                    <a:pt x="5852160" y="0"/>
                  </a:lnTo>
                  <a:lnTo>
                    <a:pt x="5852160" y="329184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820937" y="1046766"/>
            <a:ext cx="14646126" cy="2175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28"/>
              </a:lnSpc>
              <a:spcBef>
                <a:spcPct val="0"/>
              </a:spcBef>
            </a:pPr>
            <a:r>
              <a:rPr lang="en-US" b="true" sz="6234" spc="193">
                <a:solidFill>
                  <a:srgbClr val="8E502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Is the 3 Point Shot Necessary to be a Valuable Player?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40364" y="2453952"/>
            <a:ext cx="13117225" cy="7412538"/>
            <a:chOff x="0" y="0"/>
            <a:chExt cx="2678283" cy="15134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78283" cy="1513497"/>
            </a:xfrm>
            <a:custGeom>
              <a:avLst/>
              <a:gdLst/>
              <a:ahLst/>
              <a:cxnLst/>
              <a:rect r="r" b="b" t="t" l="l"/>
              <a:pathLst>
                <a:path h="1513497" w="2678283">
                  <a:moveTo>
                    <a:pt x="0" y="0"/>
                  </a:moveTo>
                  <a:lnTo>
                    <a:pt x="2678283" y="0"/>
                  </a:lnTo>
                  <a:lnTo>
                    <a:pt x="2678283" y="1513497"/>
                  </a:lnTo>
                  <a:lnTo>
                    <a:pt x="0" y="1513497"/>
                  </a:lnTo>
                  <a:close/>
                </a:path>
              </a:pathLst>
            </a:custGeom>
            <a:blipFill>
              <a:blip r:embed="rId2"/>
              <a:stretch>
                <a:fillRect l="-231" t="0" r="-231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 flipV="true">
            <a:off x="1028700" y="-3979969"/>
            <a:ext cx="61912" cy="4998312"/>
          </a:xfrm>
          <a:prstGeom prst="line">
            <a:avLst/>
          </a:prstGeom>
          <a:ln cap="flat" w="123825">
            <a:solidFill>
              <a:srgbClr val="8E502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296916" y="106087"/>
            <a:ext cx="17538754" cy="912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8"/>
              </a:lnSpc>
              <a:spcBef>
                <a:spcPct val="0"/>
              </a:spcBef>
            </a:pPr>
            <a:r>
              <a:rPr lang="en-US" b="true" sz="5334" spc="165">
                <a:solidFill>
                  <a:srgbClr val="8E502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Correlation Between 3PM vs. VORP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7031" y="1192842"/>
            <a:ext cx="16833939" cy="7642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 spc="11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3 point making ability affects the value of a player, especially centers, more than before.</a:t>
            </a:r>
          </a:p>
          <a:p>
            <a:pPr algn="l">
              <a:lnSpc>
                <a:spcPts val="5040"/>
              </a:lnSpc>
            </a:pP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 spc="11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93-94 Season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 spc="11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C- r= 0.27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 spc="11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F- r= 0.38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 spc="11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G- r=0.52</a:t>
            </a:r>
          </a:p>
          <a:p>
            <a:pPr algn="l">
              <a:lnSpc>
                <a:spcPts val="5040"/>
              </a:lnSpc>
            </a:pP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 spc="11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23-24 Season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 spc="11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C- r=0.44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 spc="11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F- r=0.38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 spc="11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G- r=0.64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-3979969"/>
            <a:ext cx="61912" cy="4998312"/>
          </a:xfrm>
          <a:prstGeom prst="line">
            <a:avLst/>
          </a:prstGeom>
          <a:ln cap="flat" w="123825">
            <a:solidFill>
              <a:srgbClr val="8E502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46090" y="3659261"/>
            <a:ext cx="7653733" cy="5599039"/>
          </a:xfrm>
          <a:custGeom>
            <a:avLst/>
            <a:gdLst/>
            <a:ahLst/>
            <a:cxnLst/>
            <a:rect r="r" b="b" t="t" l="l"/>
            <a:pathLst>
              <a:path h="5599039" w="7653733">
                <a:moveTo>
                  <a:pt x="0" y="0"/>
                </a:moveTo>
                <a:lnTo>
                  <a:pt x="7653733" y="0"/>
                </a:lnTo>
                <a:lnTo>
                  <a:pt x="7653733" y="5599039"/>
                </a:lnTo>
                <a:lnTo>
                  <a:pt x="0" y="5599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099823" y="3656824"/>
            <a:ext cx="7742086" cy="5601476"/>
          </a:xfrm>
          <a:custGeom>
            <a:avLst/>
            <a:gdLst/>
            <a:ahLst/>
            <a:cxnLst/>
            <a:rect r="r" b="b" t="t" l="l"/>
            <a:pathLst>
              <a:path h="5601476" w="7742086">
                <a:moveTo>
                  <a:pt x="0" y="0"/>
                </a:moveTo>
                <a:lnTo>
                  <a:pt x="7742087" y="0"/>
                </a:lnTo>
                <a:lnTo>
                  <a:pt x="7742087" y="5601476"/>
                </a:lnTo>
                <a:lnTo>
                  <a:pt x="0" y="5601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96916" y="106087"/>
            <a:ext cx="17538754" cy="912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8"/>
              </a:lnSpc>
              <a:spcBef>
                <a:spcPct val="0"/>
              </a:spcBef>
            </a:pPr>
            <a:r>
              <a:rPr lang="en-US" b="true" sz="5334" spc="165">
                <a:solidFill>
                  <a:srgbClr val="8E502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ANOVA Tables For Centers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8201" y="1419817"/>
            <a:ext cx="16631099" cy="189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 spc="11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From the ANOVA table we see an increase in multiple r-squared and F-statistic, with a decrease in residual standard error and p values. Is it enough?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6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45900" y="-3979969"/>
            <a:ext cx="44713" cy="5008669"/>
          </a:xfrm>
          <a:prstGeom prst="line">
            <a:avLst/>
          </a:prstGeom>
          <a:ln cap="flat" w="123825">
            <a:solidFill>
              <a:srgbClr val="8E502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344213" y="106807"/>
            <a:ext cx="17538754" cy="994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61"/>
              </a:lnSpc>
              <a:spcBef>
                <a:spcPct val="0"/>
              </a:spcBef>
            </a:pPr>
            <a:r>
              <a:rPr lang="en-US" b="true" sz="5829" spc="180">
                <a:solidFill>
                  <a:srgbClr val="8E502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Conclusion: Have the Player Roles Changed?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2251" y="3354070"/>
            <a:ext cx="16631099" cy="6109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82"/>
              </a:lnSpc>
            </a:pPr>
          </a:p>
          <a:p>
            <a:pPr algn="l" marL="907219" indent="-453609" lvl="1">
              <a:lnSpc>
                <a:spcPts val="5882"/>
              </a:lnSpc>
              <a:buFont typeface="Arial"/>
              <a:buChar char="•"/>
            </a:pPr>
            <a:r>
              <a:rPr lang="en-US" b="true" sz="4202" spc="13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Because they are</a:t>
            </a:r>
            <a:r>
              <a:rPr lang="en-US" b="true" sz="4202" spc="13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b="true" sz="4202" spc="13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required to do things they did before with a more diverse skillset.</a:t>
            </a:r>
          </a:p>
          <a:p>
            <a:pPr algn="l">
              <a:lnSpc>
                <a:spcPts val="5882"/>
              </a:lnSpc>
            </a:pPr>
          </a:p>
          <a:p>
            <a:pPr algn="l" marL="907219" indent="-453609" lvl="1">
              <a:lnSpc>
                <a:spcPts val="5882"/>
              </a:lnSpc>
              <a:buFont typeface="Arial"/>
              <a:buChar char="•"/>
            </a:pPr>
            <a:r>
              <a:rPr lang="en-US" b="true" sz="4202" spc="13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That’s why n</a:t>
            </a:r>
            <a:r>
              <a:rPr lang="en-US" b="true" sz="4202" spc="130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ew player archetypes such as ‘playmaking center’ or ‘shooting big men’ have emerged.</a:t>
            </a:r>
          </a:p>
          <a:p>
            <a:pPr algn="l">
              <a:lnSpc>
                <a:spcPts val="5882"/>
              </a:lnSpc>
            </a:pPr>
          </a:p>
          <a:p>
            <a:pPr algn="l">
              <a:lnSpc>
                <a:spcPts val="588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85799" y="1961332"/>
            <a:ext cx="14216419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5199" spc="16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For point gu</a:t>
            </a:r>
            <a:r>
              <a:rPr lang="en-US" b="true" sz="5199" spc="16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ards and shooting guards: </a:t>
            </a:r>
            <a:r>
              <a:rPr lang="en-US" b="true" sz="5199" spc="161">
                <a:solidFill>
                  <a:srgbClr val="8E502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NO</a:t>
            </a:r>
          </a:p>
          <a:p>
            <a:pPr algn="l" marL="1122679" indent="-561340" lvl="1">
              <a:lnSpc>
                <a:spcPts val="727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5199" spc="16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For centers and power forwards: </a:t>
            </a:r>
            <a:r>
              <a:rPr lang="en-US" b="true" sz="5199" spc="161">
                <a:solidFill>
                  <a:srgbClr val="8E502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Maybe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7197388" y="0"/>
            <a:ext cx="0" cy="6492240"/>
          </a:xfrm>
          <a:prstGeom prst="line">
            <a:avLst/>
          </a:prstGeom>
          <a:ln cap="flat" w="123825">
            <a:solidFill>
              <a:srgbClr val="8E502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090612" y="3794760"/>
            <a:ext cx="0" cy="6492240"/>
          </a:xfrm>
          <a:prstGeom prst="line">
            <a:avLst/>
          </a:prstGeom>
          <a:ln cap="flat" w="123825">
            <a:solidFill>
              <a:srgbClr val="8E502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653492" y="5837093"/>
            <a:ext cx="2981016" cy="2970176"/>
          </a:xfrm>
          <a:custGeom>
            <a:avLst/>
            <a:gdLst/>
            <a:ahLst/>
            <a:cxnLst/>
            <a:rect r="r" b="b" t="t" l="l"/>
            <a:pathLst>
              <a:path h="2970176" w="2981016">
                <a:moveTo>
                  <a:pt x="0" y="0"/>
                </a:moveTo>
                <a:lnTo>
                  <a:pt x="2981016" y="0"/>
                </a:lnTo>
                <a:lnTo>
                  <a:pt x="2981016" y="2970175"/>
                </a:lnTo>
                <a:lnTo>
                  <a:pt x="0" y="2970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97233" y="3185786"/>
            <a:ext cx="11693533" cy="203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7800" b="true">
                <a:solidFill>
                  <a:srgbClr val="2C160A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Thank you for your attention.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45900" y="-3979969"/>
            <a:ext cx="44713" cy="5008669"/>
          </a:xfrm>
          <a:prstGeom prst="line">
            <a:avLst/>
          </a:prstGeom>
          <a:ln cap="flat" w="123825">
            <a:solidFill>
              <a:srgbClr val="8E502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667420" y="2082760"/>
            <a:ext cx="7265852" cy="6121480"/>
          </a:xfrm>
          <a:custGeom>
            <a:avLst/>
            <a:gdLst/>
            <a:ahLst/>
            <a:cxnLst/>
            <a:rect r="r" b="b" t="t" l="l"/>
            <a:pathLst>
              <a:path h="6121480" w="7265852">
                <a:moveTo>
                  <a:pt x="0" y="0"/>
                </a:moveTo>
                <a:lnTo>
                  <a:pt x="7265852" y="0"/>
                </a:lnTo>
                <a:lnTo>
                  <a:pt x="7265852" y="6121480"/>
                </a:lnTo>
                <a:lnTo>
                  <a:pt x="0" y="61214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5632" y="1615440"/>
            <a:ext cx="9976248" cy="7642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 spc="11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This is an ongoing topic in the NBA community, have player roles, tendencies and skills changed across different positions?</a:t>
            </a:r>
          </a:p>
          <a:p>
            <a:pPr algn="l">
              <a:lnSpc>
                <a:spcPts val="5040"/>
              </a:lnSpc>
            </a:pP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 spc="11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The reason for this question is pretty standard, we see players shooting more 3s and centers becoming more and more technically skilled, especially after mid 2010s.</a:t>
            </a:r>
          </a:p>
          <a:p>
            <a:pPr algn="l">
              <a:lnSpc>
                <a:spcPts val="5040"/>
              </a:lnSpc>
            </a:pP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 spc="11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But is this backed up by actual data?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4213" y="106807"/>
            <a:ext cx="17538754" cy="921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2"/>
              </a:lnSpc>
              <a:spcBef>
                <a:spcPct val="0"/>
              </a:spcBef>
            </a:pPr>
            <a:r>
              <a:rPr lang="en-US" b="true" sz="5330" spc="165">
                <a:solidFill>
                  <a:srgbClr val="8E502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Why this Question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-3979969"/>
            <a:ext cx="61912" cy="5008669"/>
          </a:xfrm>
          <a:prstGeom prst="line">
            <a:avLst/>
          </a:prstGeom>
          <a:ln cap="flat" w="123825">
            <a:solidFill>
              <a:srgbClr val="8E502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40320" y="5263580"/>
            <a:ext cx="8115300" cy="4249149"/>
          </a:xfrm>
          <a:custGeom>
            <a:avLst/>
            <a:gdLst/>
            <a:ahLst/>
            <a:cxnLst/>
            <a:rect r="r" b="b" t="t" l="l"/>
            <a:pathLst>
              <a:path h="4249149" w="8115300">
                <a:moveTo>
                  <a:pt x="0" y="0"/>
                </a:moveTo>
                <a:lnTo>
                  <a:pt x="8115300" y="0"/>
                </a:lnTo>
                <a:lnTo>
                  <a:pt x="8115300" y="4249149"/>
                </a:lnTo>
                <a:lnTo>
                  <a:pt x="0" y="4249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4716" b="-1285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32380" y="5263580"/>
            <a:ext cx="8115300" cy="4266086"/>
          </a:xfrm>
          <a:custGeom>
            <a:avLst/>
            <a:gdLst/>
            <a:ahLst/>
            <a:cxnLst/>
            <a:rect r="r" b="b" t="t" l="l"/>
            <a:pathLst>
              <a:path h="4266086" w="8115300">
                <a:moveTo>
                  <a:pt x="0" y="0"/>
                </a:moveTo>
                <a:lnTo>
                  <a:pt x="8115300" y="0"/>
                </a:lnTo>
                <a:lnTo>
                  <a:pt x="8115300" y="4266087"/>
                </a:lnTo>
                <a:lnTo>
                  <a:pt x="0" y="426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5" t="0" r="-6579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49619" y="106807"/>
            <a:ext cx="17538754" cy="921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2"/>
              </a:lnSpc>
              <a:spcBef>
                <a:spcPct val="0"/>
              </a:spcBef>
            </a:pPr>
            <a:r>
              <a:rPr lang="en-US" b="true" sz="5330" spc="165">
                <a:solidFill>
                  <a:srgbClr val="8E502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The Dataset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5437" y="1566287"/>
            <a:ext cx="17257127" cy="253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6594" indent="-388297" lvl="1">
              <a:lnSpc>
                <a:spcPts val="5035"/>
              </a:lnSpc>
              <a:buFont typeface="Arial"/>
              <a:buChar char="•"/>
            </a:pPr>
            <a:r>
              <a:rPr lang="en-US" b="true" sz="3597" spc="111">
                <a:solidFill>
                  <a:srgbClr val="2C160A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All the data is pulled manually from Basketball Reference, a basketball statistics page. (https://www.basketball-reference.com)</a:t>
            </a:r>
          </a:p>
          <a:p>
            <a:pPr algn="l">
              <a:lnSpc>
                <a:spcPts val="5035"/>
              </a:lnSpc>
            </a:pPr>
          </a:p>
          <a:p>
            <a:pPr algn="l" marL="776594" indent="-388297" lvl="1">
              <a:lnSpc>
                <a:spcPts val="5035"/>
              </a:lnSpc>
              <a:buFont typeface="Arial"/>
              <a:buChar char="•"/>
            </a:pPr>
            <a:r>
              <a:rPr lang="en-US" b="true" sz="3597" spc="111">
                <a:solidFill>
                  <a:srgbClr val="2C160A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Dataset contains a total of 977 players from 93-94 and 23-24 seasons.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30143" y="4640645"/>
            <a:ext cx="333565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 spc="11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Per Game Stats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14474" y="4640645"/>
            <a:ext cx="3342680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 spc="11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Advanced Stats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9141892" y="4397474"/>
            <a:ext cx="0" cy="5546633"/>
          </a:xfrm>
          <a:prstGeom prst="line">
            <a:avLst/>
          </a:prstGeom>
          <a:ln cap="flat" w="66675">
            <a:solidFill>
              <a:srgbClr val="8E502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49522" y="3296129"/>
            <a:ext cx="12204442" cy="6848980"/>
            <a:chOff x="0" y="0"/>
            <a:chExt cx="2678283" cy="15030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78283" cy="1503019"/>
            </a:xfrm>
            <a:custGeom>
              <a:avLst/>
              <a:gdLst/>
              <a:ahLst/>
              <a:cxnLst/>
              <a:rect r="r" b="b" t="t" l="l"/>
              <a:pathLst>
                <a:path h="1503019" w="2678283">
                  <a:moveTo>
                    <a:pt x="0" y="0"/>
                  </a:moveTo>
                  <a:lnTo>
                    <a:pt x="2678283" y="0"/>
                  </a:lnTo>
                  <a:lnTo>
                    <a:pt x="2678283" y="1503019"/>
                  </a:lnTo>
                  <a:lnTo>
                    <a:pt x="0" y="1503019"/>
                  </a:lnTo>
                  <a:close/>
                </a:path>
              </a:pathLst>
            </a:custGeom>
            <a:blipFill>
              <a:blip r:embed="rId2"/>
              <a:stretch>
                <a:fillRect l="0" t="-116" r="0" b="-116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 flipV="true">
            <a:off x="1028700" y="-3979969"/>
            <a:ext cx="61912" cy="5008669"/>
          </a:xfrm>
          <a:prstGeom prst="line">
            <a:avLst/>
          </a:prstGeom>
          <a:ln cap="flat" w="123825">
            <a:solidFill>
              <a:srgbClr val="8E502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273267" y="106807"/>
            <a:ext cx="17538754" cy="921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2"/>
              </a:lnSpc>
              <a:spcBef>
                <a:spcPct val="0"/>
              </a:spcBef>
            </a:pPr>
            <a:r>
              <a:rPr lang="en-US" b="true" sz="5330" spc="165">
                <a:solidFill>
                  <a:srgbClr val="8E502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Missing Value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1333" y="1231533"/>
            <a:ext cx="15278407" cy="829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3685" indent="-361843" lvl="1">
              <a:lnSpc>
                <a:spcPts val="4692"/>
              </a:lnSpc>
              <a:buFont typeface="Arial"/>
              <a:buChar char="•"/>
            </a:pPr>
            <a:r>
              <a:rPr lang="en-US" b="true" sz="3351" spc="103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Players containing missing values were set to 0, since the missing values were all from percentage related columns.</a:t>
            </a:r>
          </a:p>
          <a:p>
            <a:pPr algn="l">
              <a:lnSpc>
                <a:spcPts val="4692"/>
              </a:lnSpc>
            </a:pPr>
          </a:p>
          <a:p>
            <a:pPr algn="l" marL="723685" indent="-361843" lvl="1">
              <a:lnSpc>
                <a:spcPts val="4692"/>
              </a:lnSpc>
              <a:buFont typeface="Arial"/>
              <a:buChar char="•"/>
            </a:pPr>
            <a:r>
              <a:rPr lang="en-US" b="true" sz="3351" spc="103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Total: 16</a:t>
            </a:r>
          </a:p>
          <a:p>
            <a:pPr algn="l" marL="723685" indent="-361843" lvl="1">
              <a:lnSpc>
                <a:spcPts val="4692"/>
              </a:lnSpc>
              <a:buFont typeface="Arial"/>
              <a:buChar char="•"/>
            </a:pPr>
            <a:r>
              <a:rPr lang="en-US" b="true" sz="3351" spc="103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Percentage: 0,13%</a:t>
            </a:r>
          </a:p>
          <a:p>
            <a:pPr algn="l">
              <a:lnSpc>
                <a:spcPts val="4692"/>
              </a:lnSpc>
            </a:pPr>
          </a:p>
          <a:p>
            <a:pPr algn="l" marL="723685" indent="-361843" lvl="1">
              <a:lnSpc>
                <a:spcPts val="4692"/>
              </a:lnSpc>
              <a:buFont typeface="Arial"/>
              <a:buChar char="•"/>
            </a:pPr>
            <a:r>
              <a:rPr lang="en-US" b="true" sz="3351" spc="103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Total: 30</a:t>
            </a:r>
          </a:p>
          <a:p>
            <a:pPr algn="l" marL="723685" indent="-361843" lvl="1">
              <a:lnSpc>
                <a:spcPts val="4692"/>
              </a:lnSpc>
              <a:buFont typeface="Arial"/>
              <a:buChar char="•"/>
            </a:pPr>
            <a:r>
              <a:rPr lang="en-US" b="true" sz="3351" spc="103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Percentage: 0,17%</a:t>
            </a:r>
          </a:p>
          <a:p>
            <a:pPr algn="l">
              <a:lnSpc>
                <a:spcPts val="4692"/>
              </a:lnSpc>
            </a:pPr>
          </a:p>
          <a:p>
            <a:pPr algn="l" marL="723685" indent="-361843" lvl="1">
              <a:lnSpc>
                <a:spcPts val="4692"/>
              </a:lnSpc>
              <a:buFont typeface="Arial"/>
              <a:buChar char="•"/>
            </a:pPr>
            <a:r>
              <a:rPr lang="en-US" b="true" sz="3351" spc="103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Total: 102</a:t>
            </a:r>
          </a:p>
          <a:p>
            <a:pPr algn="l" marL="723685" indent="-361843" lvl="1">
              <a:lnSpc>
                <a:spcPts val="4692"/>
              </a:lnSpc>
              <a:buFont typeface="Arial"/>
              <a:buChar char="•"/>
            </a:pPr>
            <a:r>
              <a:rPr lang="en-US" b="true" sz="3351" spc="103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Percentage: 0,56%</a:t>
            </a:r>
          </a:p>
          <a:p>
            <a:pPr algn="l">
              <a:lnSpc>
                <a:spcPts val="4692"/>
              </a:lnSpc>
            </a:pPr>
          </a:p>
          <a:p>
            <a:pPr algn="l" marL="723685" indent="-361843" lvl="1">
              <a:lnSpc>
                <a:spcPts val="4692"/>
              </a:lnSpc>
              <a:buFont typeface="Arial"/>
              <a:buChar char="•"/>
            </a:pPr>
            <a:r>
              <a:rPr lang="en-US" b="true" sz="3351" spc="103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Total: 105</a:t>
            </a:r>
          </a:p>
          <a:p>
            <a:pPr algn="l" marL="723685" indent="-361843" lvl="1">
              <a:lnSpc>
                <a:spcPts val="4692"/>
              </a:lnSpc>
              <a:buFont typeface="Arial"/>
              <a:buChar char="•"/>
            </a:pPr>
            <a:r>
              <a:rPr lang="en-US" b="true" sz="3351" spc="103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Percentage: 0,81%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3813068" y="3261001"/>
            <a:ext cx="10661864" cy="5997299"/>
            <a:chOff x="0" y="0"/>
            <a:chExt cx="5852160" cy="3291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7399"/>
              <a:ext cx="1966214" cy="3243707"/>
            </a:xfrm>
            <a:custGeom>
              <a:avLst/>
              <a:gdLst/>
              <a:ahLst/>
              <a:cxnLst/>
              <a:rect r="r" b="b" t="t" l="l"/>
              <a:pathLst>
                <a:path h="3243707" w="1966214">
                  <a:moveTo>
                    <a:pt x="0" y="0"/>
                  </a:moveTo>
                  <a:lnTo>
                    <a:pt x="1966214" y="0"/>
                  </a:lnTo>
                  <a:lnTo>
                    <a:pt x="1966214" y="3243707"/>
                  </a:lnTo>
                  <a:lnTo>
                    <a:pt x="0" y="3243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843" t="0" r="-7843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974723" y="17399"/>
              <a:ext cx="1981581" cy="3243707"/>
            </a:xfrm>
            <a:custGeom>
              <a:avLst/>
              <a:gdLst/>
              <a:ahLst/>
              <a:cxnLst/>
              <a:rect r="r" b="b" t="t" l="l"/>
              <a:pathLst>
                <a:path h="3243707" w="1981581">
                  <a:moveTo>
                    <a:pt x="1981581" y="3243707"/>
                  </a:moveTo>
                  <a:lnTo>
                    <a:pt x="0" y="3243707"/>
                  </a:lnTo>
                  <a:lnTo>
                    <a:pt x="0" y="0"/>
                  </a:lnTo>
                  <a:lnTo>
                    <a:pt x="1981581" y="0"/>
                  </a:lnTo>
                  <a:lnTo>
                    <a:pt x="1981581" y="3243707"/>
                  </a:lnTo>
                  <a:close/>
                </a:path>
              </a:pathLst>
            </a:custGeom>
            <a:blipFill>
              <a:blip r:embed="rId3"/>
              <a:stretch>
                <a:fillRect l="-37513" t="0" r="-35577" b="-7124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966337" y="17399"/>
              <a:ext cx="1885823" cy="3259074"/>
            </a:xfrm>
            <a:custGeom>
              <a:avLst/>
              <a:gdLst/>
              <a:ahLst/>
              <a:cxnLst/>
              <a:rect r="r" b="b" t="t" l="l"/>
              <a:pathLst>
                <a:path h="3259074" w="1885823">
                  <a:moveTo>
                    <a:pt x="1885823" y="3259074"/>
                  </a:moveTo>
                  <a:lnTo>
                    <a:pt x="0" y="3259074"/>
                  </a:lnTo>
                  <a:lnTo>
                    <a:pt x="0" y="0"/>
                  </a:lnTo>
                  <a:lnTo>
                    <a:pt x="1885823" y="0"/>
                  </a:lnTo>
                  <a:lnTo>
                    <a:pt x="1885823" y="3259074"/>
                  </a:lnTo>
                  <a:close/>
                </a:path>
              </a:pathLst>
            </a:custGeom>
            <a:blipFill>
              <a:blip r:embed="rId4"/>
              <a:stretch>
                <a:fillRect l="-67263" t="0" r="-92128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52160" cy="3291840"/>
            </a:xfrm>
            <a:custGeom>
              <a:avLst/>
              <a:gdLst/>
              <a:ahLst/>
              <a:cxnLst/>
              <a:rect r="r" b="b" t="t" l="l"/>
              <a:pathLst>
                <a:path h="3291840" w="5852160">
                  <a:moveTo>
                    <a:pt x="5852160" y="3291840"/>
                  </a:moveTo>
                  <a:lnTo>
                    <a:pt x="0" y="3291840"/>
                  </a:lnTo>
                  <a:lnTo>
                    <a:pt x="0" y="0"/>
                  </a:lnTo>
                  <a:lnTo>
                    <a:pt x="5852160" y="0"/>
                  </a:lnTo>
                  <a:lnTo>
                    <a:pt x="5852160" y="329184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178754" y="895350"/>
            <a:ext cx="9930492" cy="218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06"/>
              </a:lnSpc>
              <a:spcBef>
                <a:spcPct val="0"/>
              </a:spcBef>
            </a:pPr>
            <a:r>
              <a:rPr lang="en-US" b="true" sz="6218" spc="192">
                <a:solidFill>
                  <a:srgbClr val="8E502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Let’s Look at Some Player Archetypes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95444" y="2822937"/>
            <a:ext cx="12517505" cy="7073637"/>
            <a:chOff x="0" y="0"/>
            <a:chExt cx="2678283" cy="15134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78283" cy="1513497"/>
            </a:xfrm>
            <a:custGeom>
              <a:avLst/>
              <a:gdLst/>
              <a:ahLst/>
              <a:cxnLst/>
              <a:rect r="r" b="b" t="t" l="l"/>
              <a:pathLst>
                <a:path h="1513497" w="2678283">
                  <a:moveTo>
                    <a:pt x="0" y="0"/>
                  </a:moveTo>
                  <a:lnTo>
                    <a:pt x="2678283" y="0"/>
                  </a:lnTo>
                  <a:lnTo>
                    <a:pt x="2678283" y="1513497"/>
                  </a:lnTo>
                  <a:lnTo>
                    <a:pt x="0" y="1513497"/>
                  </a:lnTo>
                  <a:close/>
                </a:path>
              </a:pathLst>
            </a:custGeom>
            <a:blipFill>
              <a:blip r:embed="rId2"/>
              <a:stretch>
                <a:fillRect l="-231" t="0" r="-231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 flipV="true">
            <a:off x="1028700" y="-3979969"/>
            <a:ext cx="61912" cy="5008669"/>
          </a:xfrm>
          <a:prstGeom prst="line">
            <a:avLst/>
          </a:prstGeom>
          <a:ln cap="flat" w="123825">
            <a:solidFill>
              <a:srgbClr val="8E502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1556764">
            <a:off x="12538606" y="3011082"/>
            <a:ext cx="4686824" cy="3052294"/>
          </a:xfrm>
          <a:custGeom>
            <a:avLst/>
            <a:gdLst/>
            <a:ahLst/>
            <a:cxnLst/>
            <a:rect r="r" b="b" t="t" l="l"/>
            <a:pathLst>
              <a:path h="3052294" w="4686824">
                <a:moveTo>
                  <a:pt x="0" y="0"/>
                </a:moveTo>
                <a:lnTo>
                  <a:pt x="4686824" y="0"/>
                </a:lnTo>
                <a:lnTo>
                  <a:pt x="4686824" y="3052295"/>
                </a:lnTo>
                <a:lnTo>
                  <a:pt x="0" y="30522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73767">
            <a:off x="10542031" y="7996911"/>
            <a:ext cx="4518969" cy="1413205"/>
          </a:xfrm>
          <a:custGeom>
            <a:avLst/>
            <a:gdLst/>
            <a:ahLst/>
            <a:cxnLst/>
            <a:rect r="r" b="b" t="t" l="l"/>
            <a:pathLst>
              <a:path h="1413205" w="4518969">
                <a:moveTo>
                  <a:pt x="0" y="0"/>
                </a:moveTo>
                <a:lnTo>
                  <a:pt x="4518970" y="0"/>
                </a:lnTo>
                <a:lnTo>
                  <a:pt x="4518970" y="1413205"/>
                </a:lnTo>
                <a:lnTo>
                  <a:pt x="0" y="14132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259999">
            <a:off x="10092091" y="4978355"/>
            <a:ext cx="4691894" cy="2721299"/>
          </a:xfrm>
          <a:custGeom>
            <a:avLst/>
            <a:gdLst/>
            <a:ahLst/>
            <a:cxnLst/>
            <a:rect r="r" b="b" t="t" l="l"/>
            <a:pathLst>
              <a:path h="2721299" w="4691894">
                <a:moveTo>
                  <a:pt x="0" y="0"/>
                </a:moveTo>
                <a:lnTo>
                  <a:pt x="4691894" y="0"/>
                </a:lnTo>
                <a:lnTo>
                  <a:pt x="4691894" y="2721298"/>
                </a:lnTo>
                <a:lnTo>
                  <a:pt x="0" y="27212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65045" y="5000324"/>
            <a:ext cx="2752276" cy="1792420"/>
          </a:xfrm>
          <a:custGeom>
            <a:avLst/>
            <a:gdLst/>
            <a:ahLst/>
            <a:cxnLst/>
            <a:rect r="r" b="b" t="t" l="l"/>
            <a:pathLst>
              <a:path h="1792420" w="2752276">
                <a:moveTo>
                  <a:pt x="0" y="0"/>
                </a:moveTo>
                <a:lnTo>
                  <a:pt x="2752276" y="0"/>
                </a:lnTo>
                <a:lnTo>
                  <a:pt x="2752276" y="1792420"/>
                </a:lnTo>
                <a:lnTo>
                  <a:pt x="0" y="1792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06827" y="116443"/>
            <a:ext cx="17538754" cy="912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8"/>
              </a:lnSpc>
              <a:spcBef>
                <a:spcPct val="0"/>
              </a:spcBef>
            </a:pPr>
            <a:r>
              <a:rPr lang="en-US" b="true" sz="5334" spc="165">
                <a:solidFill>
                  <a:srgbClr val="8E502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PCA of NBA Player Statistics in 93'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0080" y="1470952"/>
            <a:ext cx="13410724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 spc="11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Standard clusterings for point guards and power forwards.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 spc="11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Two main groups for centers.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885860" y="7620761"/>
            <a:ext cx="1809586" cy="547400"/>
          </a:xfrm>
          <a:custGeom>
            <a:avLst/>
            <a:gdLst/>
            <a:ahLst/>
            <a:cxnLst/>
            <a:rect r="r" b="b" t="t" l="l"/>
            <a:pathLst>
              <a:path h="547400" w="1809586">
                <a:moveTo>
                  <a:pt x="0" y="0"/>
                </a:moveTo>
                <a:lnTo>
                  <a:pt x="1809585" y="0"/>
                </a:lnTo>
                <a:lnTo>
                  <a:pt x="1809585" y="547399"/>
                </a:lnTo>
                <a:lnTo>
                  <a:pt x="0" y="5473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585482">
            <a:off x="981067" y="6702524"/>
            <a:ext cx="1809586" cy="547400"/>
          </a:xfrm>
          <a:custGeom>
            <a:avLst/>
            <a:gdLst/>
            <a:ahLst/>
            <a:cxnLst/>
            <a:rect r="r" b="b" t="t" l="l"/>
            <a:pathLst>
              <a:path h="547400" w="1809586">
                <a:moveTo>
                  <a:pt x="0" y="0"/>
                </a:moveTo>
                <a:lnTo>
                  <a:pt x="1809585" y="0"/>
                </a:lnTo>
                <a:lnTo>
                  <a:pt x="1809585" y="547400"/>
                </a:lnTo>
                <a:lnTo>
                  <a:pt x="0" y="54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49619" y="8101485"/>
            <a:ext cx="3305144" cy="1508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22"/>
              </a:lnSpc>
            </a:pPr>
            <a:r>
              <a:rPr lang="en-US" b="true" sz="2873" spc="8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+PTS, +AST,+TRB,</a:t>
            </a:r>
          </a:p>
          <a:p>
            <a:pPr algn="ctr">
              <a:lnSpc>
                <a:spcPts val="4022"/>
              </a:lnSpc>
              <a:spcBef>
                <a:spcPct val="0"/>
              </a:spcBef>
            </a:pPr>
            <a:r>
              <a:rPr lang="en-US" b="true" sz="2873" spc="8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+STL</a:t>
            </a:r>
          </a:p>
          <a:p>
            <a:pPr algn="l">
              <a:lnSpc>
                <a:spcPts val="4022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454449"/>
            <a:ext cx="3399759" cy="152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2"/>
              </a:lnSpc>
            </a:pPr>
            <a:r>
              <a:rPr lang="en-US" b="true" sz="2873" spc="8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+BLK, +TRB,-3P%, -FT%,</a:t>
            </a:r>
          </a:p>
          <a:p>
            <a:pPr algn="l">
              <a:lnSpc>
                <a:spcPts val="40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81784" y="3070105"/>
            <a:ext cx="11953955" cy="6755175"/>
            <a:chOff x="0" y="0"/>
            <a:chExt cx="2678283" cy="15134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78283" cy="1513497"/>
            </a:xfrm>
            <a:custGeom>
              <a:avLst/>
              <a:gdLst/>
              <a:ahLst/>
              <a:cxnLst/>
              <a:rect r="r" b="b" t="t" l="l"/>
              <a:pathLst>
                <a:path h="1513497" w="2678283">
                  <a:moveTo>
                    <a:pt x="0" y="0"/>
                  </a:moveTo>
                  <a:lnTo>
                    <a:pt x="2678283" y="0"/>
                  </a:lnTo>
                  <a:lnTo>
                    <a:pt x="2678283" y="1513497"/>
                  </a:lnTo>
                  <a:lnTo>
                    <a:pt x="0" y="1513497"/>
                  </a:lnTo>
                  <a:close/>
                </a:path>
              </a:pathLst>
            </a:custGeom>
            <a:blipFill>
              <a:blip r:embed="rId2"/>
              <a:stretch>
                <a:fillRect l="-231" t="0" r="-231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 flipV="true">
            <a:off x="1028700" y="-3979969"/>
            <a:ext cx="61912" cy="5008669"/>
          </a:xfrm>
          <a:prstGeom prst="line">
            <a:avLst/>
          </a:prstGeom>
          <a:ln cap="flat" w="123825">
            <a:solidFill>
              <a:srgbClr val="8E502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249619" y="122886"/>
            <a:ext cx="17538754" cy="912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8"/>
              </a:lnSpc>
              <a:spcBef>
                <a:spcPct val="0"/>
              </a:spcBef>
            </a:pPr>
            <a:r>
              <a:rPr lang="en-US" b="true" sz="5334" spc="165">
                <a:solidFill>
                  <a:srgbClr val="8E502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PCA of NBA Player Statistics in 23'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07770">
            <a:off x="8272797" y="3177667"/>
            <a:ext cx="5401946" cy="3133129"/>
          </a:xfrm>
          <a:custGeom>
            <a:avLst/>
            <a:gdLst/>
            <a:ahLst/>
            <a:cxnLst/>
            <a:rect r="r" b="b" t="t" l="l"/>
            <a:pathLst>
              <a:path h="3133129" w="5401946">
                <a:moveTo>
                  <a:pt x="0" y="0"/>
                </a:moveTo>
                <a:lnTo>
                  <a:pt x="5401946" y="0"/>
                </a:lnTo>
                <a:lnTo>
                  <a:pt x="5401946" y="3133128"/>
                </a:lnTo>
                <a:lnTo>
                  <a:pt x="0" y="3133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07770">
            <a:off x="14292980" y="4483628"/>
            <a:ext cx="1877246" cy="1088803"/>
          </a:xfrm>
          <a:custGeom>
            <a:avLst/>
            <a:gdLst/>
            <a:ahLst/>
            <a:cxnLst/>
            <a:rect r="r" b="b" t="t" l="l"/>
            <a:pathLst>
              <a:path h="1088803" w="1877246">
                <a:moveTo>
                  <a:pt x="0" y="0"/>
                </a:moveTo>
                <a:lnTo>
                  <a:pt x="1877245" y="0"/>
                </a:lnTo>
                <a:lnTo>
                  <a:pt x="1877245" y="1088802"/>
                </a:lnTo>
                <a:lnTo>
                  <a:pt x="0" y="10888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407570">
            <a:off x="12441999" y="5936945"/>
            <a:ext cx="4392062" cy="1373517"/>
          </a:xfrm>
          <a:custGeom>
            <a:avLst/>
            <a:gdLst/>
            <a:ahLst/>
            <a:cxnLst/>
            <a:rect r="r" b="b" t="t" l="l"/>
            <a:pathLst>
              <a:path h="1373517" w="4392062">
                <a:moveTo>
                  <a:pt x="0" y="0"/>
                </a:moveTo>
                <a:lnTo>
                  <a:pt x="4392062" y="0"/>
                </a:lnTo>
                <a:lnTo>
                  <a:pt x="4392062" y="1373518"/>
                </a:lnTo>
                <a:lnTo>
                  <a:pt x="0" y="13735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061998" y="7225724"/>
            <a:ext cx="4481993" cy="2599556"/>
          </a:xfrm>
          <a:custGeom>
            <a:avLst/>
            <a:gdLst/>
            <a:ahLst/>
            <a:cxnLst/>
            <a:rect r="r" b="b" t="t" l="l"/>
            <a:pathLst>
              <a:path h="2599556" w="4481993">
                <a:moveTo>
                  <a:pt x="0" y="0"/>
                </a:moveTo>
                <a:lnTo>
                  <a:pt x="4481994" y="0"/>
                </a:lnTo>
                <a:lnTo>
                  <a:pt x="4481994" y="2599556"/>
                </a:lnTo>
                <a:lnTo>
                  <a:pt x="0" y="25995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40080" y="1470952"/>
            <a:ext cx="16695659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 spc="11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Centers are more diverse (3 different clusters)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b="true" sz="3600" spc="11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Power forwards, shooting guards and shooting forwards all in one cluster.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885860" y="7620761"/>
            <a:ext cx="1809586" cy="547400"/>
          </a:xfrm>
          <a:custGeom>
            <a:avLst/>
            <a:gdLst/>
            <a:ahLst/>
            <a:cxnLst/>
            <a:rect r="r" b="b" t="t" l="l"/>
            <a:pathLst>
              <a:path h="547400" w="1809586">
                <a:moveTo>
                  <a:pt x="0" y="0"/>
                </a:moveTo>
                <a:lnTo>
                  <a:pt x="1809585" y="0"/>
                </a:lnTo>
                <a:lnTo>
                  <a:pt x="1809585" y="547399"/>
                </a:lnTo>
                <a:lnTo>
                  <a:pt x="0" y="5473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585482">
            <a:off x="981067" y="6702524"/>
            <a:ext cx="1809586" cy="547400"/>
          </a:xfrm>
          <a:custGeom>
            <a:avLst/>
            <a:gdLst/>
            <a:ahLst/>
            <a:cxnLst/>
            <a:rect r="r" b="b" t="t" l="l"/>
            <a:pathLst>
              <a:path h="547400" w="1809586">
                <a:moveTo>
                  <a:pt x="0" y="0"/>
                </a:moveTo>
                <a:lnTo>
                  <a:pt x="1809585" y="0"/>
                </a:lnTo>
                <a:lnTo>
                  <a:pt x="1809585" y="547400"/>
                </a:lnTo>
                <a:lnTo>
                  <a:pt x="0" y="54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49619" y="8101485"/>
            <a:ext cx="3305144" cy="1508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22"/>
              </a:lnSpc>
            </a:pPr>
            <a:r>
              <a:rPr lang="en-US" b="true" sz="2873" spc="8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+PTS, +AST,+TRB,</a:t>
            </a:r>
          </a:p>
          <a:p>
            <a:pPr algn="ctr">
              <a:lnSpc>
                <a:spcPts val="4022"/>
              </a:lnSpc>
              <a:spcBef>
                <a:spcPct val="0"/>
              </a:spcBef>
            </a:pPr>
            <a:r>
              <a:rPr lang="en-US" b="true" sz="2873" spc="8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+STL</a:t>
            </a:r>
          </a:p>
          <a:p>
            <a:pPr algn="l">
              <a:lnSpc>
                <a:spcPts val="4022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454449"/>
            <a:ext cx="3399759" cy="152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22"/>
              </a:lnSpc>
            </a:pPr>
            <a:r>
              <a:rPr lang="en-US" b="true" sz="2873" spc="8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+BLK, +TRB,-3P%, -FT%,</a:t>
            </a:r>
          </a:p>
          <a:p>
            <a:pPr algn="l">
              <a:lnSpc>
                <a:spcPts val="402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22778" y="4185048"/>
            <a:ext cx="9242444" cy="5332179"/>
          </a:xfrm>
          <a:custGeom>
            <a:avLst/>
            <a:gdLst/>
            <a:ahLst/>
            <a:cxnLst/>
            <a:rect r="r" b="b" t="t" l="l"/>
            <a:pathLst>
              <a:path h="5332179" w="9242444">
                <a:moveTo>
                  <a:pt x="0" y="0"/>
                </a:moveTo>
                <a:lnTo>
                  <a:pt x="9242444" y="0"/>
                </a:lnTo>
                <a:lnTo>
                  <a:pt x="9242444" y="5332179"/>
                </a:lnTo>
                <a:lnTo>
                  <a:pt x="0" y="5332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20937" y="904875"/>
            <a:ext cx="14646126" cy="3280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28"/>
              </a:lnSpc>
              <a:spcBef>
                <a:spcPct val="0"/>
              </a:spcBef>
            </a:pPr>
            <a:r>
              <a:rPr lang="en-US" b="true" sz="6234" spc="193">
                <a:solidFill>
                  <a:srgbClr val="8E502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Are These Clusterings Some “Unicorns” or is There a General Tendency?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1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-3979969"/>
            <a:ext cx="61912" cy="4998312"/>
          </a:xfrm>
          <a:prstGeom prst="line">
            <a:avLst/>
          </a:prstGeom>
          <a:ln cap="flat" w="123825">
            <a:solidFill>
              <a:srgbClr val="8E502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312874" y="2759418"/>
            <a:ext cx="11553567" cy="6498882"/>
          </a:xfrm>
          <a:custGeom>
            <a:avLst/>
            <a:gdLst/>
            <a:ahLst/>
            <a:cxnLst/>
            <a:rect r="r" b="b" t="t" l="l"/>
            <a:pathLst>
              <a:path h="6498882" w="11553567">
                <a:moveTo>
                  <a:pt x="0" y="0"/>
                </a:moveTo>
                <a:lnTo>
                  <a:pt x="11553567" y="0"/>
                </a:lnTo>
                <a:lnTo>
                  <a:pt x="11553567" y="6498882"/>
                </a:lnTo>
                <a:lnTo>
                  <a:pt x="0" y="6498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6916" y="3771688"/>
            <a:ext cx="4850419" cy="4035057"/>
          </a:xfrm>
          <a:custGeom>
            <a:avLst/>
            <a:gdLst/>
            <a:ahLst/>
            <a:cxnLst/>
            <a:rect r="r" b="b" t="t" l="l"/>
            <a:pathLst>
              <a:path h="4035057" w="4850419">
                <a:moveTo>
                  <a:pt x="0" y="0"/>
                </a:moveTo>
                <a:lnTo>
                  <a:pt x="4850418" y="0"/>
                </a:lnTo>
                <a:lnTo>
                  <a:pt x="4850418" y="4035058"/>
                </a:lnTo>
                <a:lnTo>
                  <a:pt x="0" y="40350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3" t="0" r="-593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96916" y="106087"/>
            <a:ext cx="17538754" cy="912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68"/>
              </a:lnSpc>
              <a:spcBef>
                <a:spcPct val="0"/>
              </a:spcBef>
            </a:pPr>
            <a:r>
              <a:rPr lang="en-US" b="true" sz="5334" spc="165">
                <a:solidFill>
                  <a:srgbClr val="8E502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“Positionless” Index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7031" y="1192842"/>
            <a:ext cx="16833939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b="true" sz="3500" spc="108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Positionless Index combines z-scores of AST, STL, 3PAr, USG%, TOV, TRB, and BLK to measure how much a player deviates from typical positional roles.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DAGm_bX5834</dc:identifier>
  <dcterms:modified xsi:type="dcterms:W3CDTF">2011-08-01T06:04:30Z</dcterms:modified>
  <cp:revision>1</cp:revision>
  <dc:title>Data Management and Analysis Presentation</dc:title>
</cp:coreProperties>
</file>